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embeddedFontLst>
    <p:embeddedFont>
      <p:font typeface="Sniglet"/>
      <p:regular r:id="rId72"/>
    </p:embeddedFont>
    <p:embeddedFont>
      <p:font typeface="Bangers"/>
      <p:regular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80FFA91-F709-4964-AB01-85D58EA2A027}">
  <a:tblStyle styleId="{F80FFA91-F709-4964-AB01-85D58EA2A0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Bangers-regular.fntdata"/><Relationship Id="rId72" Type="http://schemas.openxmlformats.org/officeDocument/2006/relationships/font" Target="fonts/Sniglet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d8211bc2b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d8211bc2b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6322a78b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6322a78b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6322a78b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e6322a78b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e130524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e130524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1d7079e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1d7079e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130524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e130524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f1d7079e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f1d7079e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e1305249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e1305249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d8211bc2b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d8211bc2b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d8246d04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d8246d04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8246d04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8246d04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6322a78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6322a78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e6322a78b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e6322a78b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8246d048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8246d048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d8246d04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d8246d04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d8246d04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d8246d04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d8246d04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d8246d04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d8246d048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d8246d048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d8246d0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d8246d0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d7079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d7079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d8246d04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d8246d04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d8246d04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d8246d04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e13052494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e13052494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f1d7079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f1d7079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f1d7079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f1d7079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e6322a78b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e6322a78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e6322a78b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e6322a78b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e623acfd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e623acfd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d5c4e980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d5c4e980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e623acfd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e623acfd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e623acb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e623acb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e623acb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e623acb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e623acfd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e623acfd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f1d7079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f1d7079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d7a1365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d7a1365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e623acf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e623acf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e6322a78b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e6322a78b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d5c4e980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d5c4e980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e6322a78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e6322a78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e13052494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e13052494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e13052494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e13052494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e13052494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e13052494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e13052494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e13052494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e13052494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e13052494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e130524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e130524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13052494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13052494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e13052494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e13052494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e13052494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e13052494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e13052494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e13052494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e13052494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e13052494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e1305249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7e1305249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e13052494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e13052494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e13052494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e13052494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e13052494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e13052494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e6322a78b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e6322a78b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8211bc2b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8211bc2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e13052494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e13052494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e13052494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e13052494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e13052494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e13052494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f1d7079e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f1d7079e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d5c4e98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d5c4e98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d5c4e98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d5c4e98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e6322a78b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e6322a78b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d7a13657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d7a1365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e6322a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e6322a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10" name="Google Shape;10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1 1">
  <p:cSld name="TITLE_AND_BODY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15" name="Google Shape;15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 rot="169468">
            <a:off x="3608972" y="6461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 rot="169468">
            <a:off x="3380372" y="4175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2.png" id="22" name="Google Shape;22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992350" y="3777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1763750" y="-11462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28" name="Google Shape;28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35" name="Google Shape;35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8" name="Google Shape;38;p6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43" name="Google Shape;43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46" name="Google Shape;46;p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52" name="Google Shape;52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5" name="Google Shape;55;p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58" name="Google Shape;58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61" name="Google Shape;61;p9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3.png" id="64" name="Google Shape;64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0A7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jpg"/><Relationship Id="rId4" Type="http://schemas.openxmlformats.org/officeDocument/2006/relationships/image" Target="../media/image3.jp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FQtZYUcSjlQXo1zuJbG1bFGBow3l2D_D/view" TargetMode="External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2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jpg"/><Relationship Id="rId4" Type="http://schemas.openxmlformats.org/officeDocument/2006/relationships/image" Target="../media/image4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g"/><Relationship Id="rId4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jp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drive.google.com/file/d/1pINlKW51KnhZVOJXSmPVmYRoa6ivMKO5/view" TargetMode="External"/><Relationship Id="rId4" Type="http://schemas.openxmlformats.org/officeDocument/2006/relationships/image" Target="../media/image52.jpg"/><Relationship Id="rId5" Type="http://schemas.openxmlformats.org/officeDocument/2006/relationships/hyperlink" Target="http://drive.google.com/file/d/1Gh2bYhWiNoWoUBHALBr53fEsJV9BZ_hV/view" TargetMode="External"/><Relationship Id="rId6" Type="http://schemas.openxmlformats.org/officeDocument/2006/relationships/image" Target="../media/image5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74346"/>
            <a:ext cx="9144000" cy="609219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4294967295" type="ctrTitle"/>
          </p:nvPr>
        </p:nvSpPr>
        <p:spPr>
          <a:xfrm>
            <a:off x="2436150" y="723250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/>
              <a:t>JAWS</a:t>
            </a:r>
            <a:endParaRPr sz="15000"/>
          </a:p>
        </p:txBody>
      </p:sp>
      <p:sp>
        <p:nvSpPr>
          <p:cNvPr id="81" name="Google Shape;81;p13"/>
          <p:cNvSpPr txBox="1"/>
          <p:nvPr>
            <p:ph idx="4294967295" type="body"/>
          </p:nvPr>
        </p:nvSpPr>
        <p:spPr>
          <a:xfrm>
            <a:off x="2687250" y="2187850"/>
            <a:ext cx="3769500" cy="235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Done by</a:t>
            </a:r>
            <a:endParaRPr>
              <a:solidFill>
                <a:srgbClr val="000000"/>
              </a:solidFill>
            </a:endParaRPr>
          </a:p>
          <a:p>
            <a:pPr indent="45720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J</a:t>
            </a:r>
            <a:r>
              <a:rPr lang="en">
                <a:solidFill>
                  <a:srgbClr val="000000"/>
                </a:solidFill>
              </a:rPr>
              <a:t>ayvien 		</a:t>
            </a:r>
            <a:endParaRPr>
              <a:solidFill>
                <a:srgbClr val="000000"/>
              </a:solidFill>
            </a:endParaRPr>
          </a:p>
          <a:p>
            <a:pPr indent="45720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A</a:t>
            </a:r>
            <a:r>
              <a:rPr lang="en">
                <a:solidFill>
                  <a:srgbClr val="000000"/>
                </a:solidFill>
              </a:rPr>
              <a:t>ll</a:t>
            </a:r>
            <a:r>
              <a:rPr lang="en">
                <a:solidFill>
                  <a:srgbClr val="000000"/>
                </a:solidFill>
              </a:rPr>
              <a:t>en 			</a:t>
            </a:r>
            <a:endParaRPr>
              <a:solidFill>
                <a:srgbClr val="000000"/>
              </a:solidFill>
            </a:endParaRPr>
          </a:p>
          <a:p>
            <a:pPr indent="45720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W</a:t>
            </a:r>
            <a:r>
              <a:rPr lang="en">
                <a:solidFill>
                  <a:srgbClr val="000000"/>
                </a:solidFill>
              </a:rPr>
              <a:t>en Da 		</a:t>
            </a:r>
            <a:endParaRPr>
              <a:solidFill>
                <a:srgbClr val="000000"/>
              </a:solidFill>
            </a:endParaRPr>
          </a:p>
          <a:p>
            <a:pPr indent="45720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ean 	</a:t>
            </a:r>
            <a:r>
              <a:rPr lang="en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875" y="2432450"/>
            <a:ext cx="5243524" cy="39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960500" y="768500"/>
            <a:ext cx="3383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def Right():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Motor1a.value(1)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Motor1b.value(0)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Motor2a.value(0)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Motor2b.value(0)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eA.value(1)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eB.value(1)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def Stop():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Motor1a.value(0)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Motor1b.value(0)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Motor2a.value(0)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Motor2b.value(0)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eA.value(1)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eB.value(1)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352750" y="979200"/>
            <a:ext cx="2286600" cy="3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def rest():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stop()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time.sleep(1)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803300" y="496802"/>
            <a:ext cx="7710900" cy="4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while True: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control = input()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if control ==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'w'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Forward()</a:t>
            </a:r>
            <a:endParaRPr b="1"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time.sleep(1)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#Enter w in shell to move forward</a:t>
            </a:r>
            <a:endParaRPr b="1" sz="11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elif control ==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's'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Backward()</a:t>
            </a:r>
            <a:endParaRPr b="1"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time.sleep(1)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#Enter s in shell to move backward</a:t>
            </a:r>
            <a:endParaRPr sz="1100"/>
          </a:p>
        </p:txBody>
      </p:sp>
      <p:sp>
        <p:nvSpPr>
          <p:cNvPr id="146" name="Google Shape;146;p23"/>
          <p:cNvSpPr txBox="1"/>
          <p:nvPr/>
        </p:nvSpPr>
        <p:spPr>
          <a:xfrm>
            <a:off x="3916500" y="737400"/>
            <a:ext cx="5354100" cy="3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elif control ==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Left()</a:t>
            </a:r>
            <a:endParaRPr b="1"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time.sleep(1)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#Enter a in shell to move left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elif control ==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'd'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Right()</a:t>
            </a:r>
            <a:endParaRPr b="1"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time.sleep(1)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#Enter d in shell to move right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elif control ==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'q'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Stop()</a:t>
            </a:r>
            <a:endParaRPr b="1"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time.sleep(1)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#Enter q in shell to stop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1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       control.clear() </a:t>
            </a:r>
            <a:r>
              <a:rPr b="1" lang="en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#Other letters won’t work</a:t>
            </a:r>
            <a:endParaRPr sz="11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 rot="147">
            <a:off x="703586" y="60418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OLED code (Switch screen)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1061475" y="1174117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machine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I2C</a:t>
            </a:r>
            <a:endParaRPr sz="900">
              <a:solidFill>
                <a:srgbClr val="E3620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ssd1306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sleep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i2c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I2C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scl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sda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       </a:t>
            </a:r>
            <a:r>
              <a:rPr lang="en" sz="1100">
                <a:solidFill>
                  <a:srgbClr val="FF99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#3.3V -Red &amp; Gnd -Black ,#Clock Line &amp; Data Line</a:t>
            </a:r>
            <a:endParaRPr sz="1100">
              <a:solidFill>
                <a:srgbClr val="FF99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oled_width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oled_height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oled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ssd1306.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SSD1306_I2C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(oled_width, oled_height, i2c)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oled.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'SAFElol'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oled.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oled.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fill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oled.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'welp'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oled.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 title="Oled swap scree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25" y="341600"/>
            <a:ext cx="7919774" cy="44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 rot="147">
            <a:off x="604461" y="467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OLED (Battery indicator)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16550" y="100059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machine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I2C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ADC</a:t>
            </a:r>
            <a:endParaRPr sz="900">
              <a:solidFill>
                <a:srgbClr val="E3620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ssd1306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sleep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machine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sys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#voltage divider code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pot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ADC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atten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ADC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ATTN_11DB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=0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1" lang="en" sz="1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n" sz="1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sz="1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value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pot.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CVolt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(value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/4095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*3.3*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CVolt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time.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CVolt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CVolt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4028050" y="1141425"/>
            <a:ext cx="4821300" cy="3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737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#OLED MAIN CODE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i2c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I2C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scl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Pin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), sda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Pin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rgbClr val="6A737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oled_width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endParaRPr sz="900">
              <a:solidFill>
                <a:srgbClr val="005CC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oled_height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endParaRPr sz="900">
              <a:solidFill>
                <a:srgbClr val="005CC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oled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ssd1306.</a:t>
            </a:r>
            <a:r>
              <a:rPr lang="en" sz="90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SSD1306_I2C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(oled_width, oled_height, i2c)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1" lang="en" sz="10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" sz="10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sz="10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CVolt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round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oled.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'SAFElol'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time.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oled.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oled.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fill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oled.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CVolt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time.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oled.</a:t>
            </a:r>
            <a:r>
              <a:rPr lang="en" sz="9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 sz="9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 rot="147">
            <a:off x="728386" y="6289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OLED DISPLAY (IN HTML)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853750" y="1389267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def display():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oled.fill(0)  </a:t>
            </a:r>
            <a:r>
              <a:rPr lang="en" sz="1400">
                <a:solidFill>
                  <a:srgbClr val="FFFF00"/>
                </a:solidFill>
              </a:rPr>
              <a:t> 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CVolt = batt()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oled.text( jaws_state, 0 , 0)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oled.text( str(cm) + ' cm',  0,  10)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oled.text</a:t>
            </a:r>
            <a:r>
              <a:rPr lang="en" sz="1400"/>
              <a:t>(</a:t>
            </a:r>
            <a:r>
              <a:rPr lang="en" sz="1400"/>
              <a:t> str(CVolt) + '  Voltage',  0,  20)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oled.show()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025" y="2918325"/>
            <a:ext cx="4644975" cy="222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 rot="147">
            <a:off x="703611" y="6165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function of vehicle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882925" y="1445025"/>
            <a:ext cx="67866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niglet"/>
              <a:buChar char="●"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</a:t>
            </a: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aneuver</a:t>
            </a: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 on ice with no slippage/little difficulty remotely (about 5 meters away)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niglet"/>
              <a:buChar char="●"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Accurately detect the depth of ice/desired medium ( </a:t>
            </a:r>
            <a:r>
              <a:rPr lang="en" sz="2000" u="sng">
                <a:latin typeface="Sniglet"/>
                <a:ea typeface="Sniglet"/>
                <a:cs typeface="Sniglet"/>
                <a:sym typeface="Sniglet"/>
              </a:rPr>
              <a:t>+</a:t>
            </a: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 1cm)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350" y="2775575"/>
            <a:ext cx="4209650" cy="23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Effectiveness of main function</a:t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1054050" y="1567025"/>
            <a:ext cx="68088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niglet"/>
              <a:buChar char="●"/>
            </a:pPr>
            <a:r>
              <a:rPr lang="en" sz="1700">
                <a:latin typeface="Sniglet"/>
                <a:ea typeface="Sniglet"/>
                <a:cs typeface="Sniglet"/>
                <a:sym typeface="Sniglet"/>
              </a:rPr>
              <a:t>Vehicle able to move on Ice</a:t>
            </a:r>
            <a:br>
              <a:rPr lang="en" sz="1700">
                <a:latin typeface="Sniglet"/>
                <a:ea typeface="Sniglet"/>
                <a:cs typeface="Sniglet"/>
                <a:sym typeface="Sniglet"/>
              </a:rPr>
            </a:br>
            <a:endParaRPr sz="1700">
              <a:latin typeface="Sniglet"/>
              <a:ea typeface="Sniglet"/>
              <a:cs typeface="Sniglet"/>
              <a:sym typeface="Snigl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niglet"/>
              <a:buChar char="●"/>
            </a:pPr>
            <a:r>
              <a:rPr lang="en" sz="1700">
                <a:latin typeface="Sniglet"/>
                <a:ea typeface="Sniglet"/>
                <a:cs typeface="Sniglet"/>
                <a:sym typeface="Sniglet"/>
              </a:rPr>
              <a:t>Servo able to lower sensor</a:t>
            </a:r>
            <a:br>
              <a:rPr lang="en" sz="1700">
                <a:latin typeface="Sniglet"/>
                <a:ea typeface="Sniglet"/>
                <a:cs typeface="Sniglet"/>
                <a:sym typeface="Sniglet"/>
              </a:rPr>
            </a:br>
            <a:endParaRPr sz="1700">
              <a:latin typeface="Sniglet"/>
              <a:ea typeface="Sniglet"/>
              <a:cs typeface="Sniglet"/>
              <a:sym typeface="Snigl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niglet"/>
              <a:buChar char="●"/>
            </a:pPr>
            <a:r>
              <a:rPr lang="en" sz="1700">
                <a:latin typeface="Sniglet"/>
                <a:ea typeface="Sniglet"/>
                <a:cs typeface="Sniglet"/>
                <a:sym typeface="Sniglet"/>
              </a:rPr>
              <a:t>Ultrasonic transducer accuracy</a:t>
            </a:r>
            <a:br>
              <a:rPr lang="en" sz="1700">
                <a:latin typeface="Sniglet"/>
                <a:ea typeface="Sniglet"/>
                <a:cs typeface="Sniglet"/>
                <a:sym typeface="Sniglet"/>
              </a:rPr>
            </a:br>
            <a:endParaRPr sz="1700">
              <a:latin typeface="Sniglet"/>
              <a:ea typeface="Sniglet"/>
              <a:cs typeface="Sniglet"/>
              <a:sym typeface="Snigl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niglet"/>
              <a:buChar char="●"/>
            </a:pPr>
            <a:r>
              <a:rPr lang="en" sz="1700">
                <a:latin typeface="Sniglet"/>
                <a:ea typeface="Sniglet"/>
                <a:cs typeface="Sniglet"/>
                <a:sym typeface="Sniglet"/>
              </a:rPr>
              <a:t>OLED Display</a:t>
            </a:r>
            <a:br>
              <a:rPr lang="en" sz="1700">
                <a:latin typeface="Sniglet"/>
                <a:ea typeface="Sniglet"/>
                <a:cs typeface="Sniglet"/>
                <a:sym typeface="Sniglet"/>
              </a:rPr>
            </a:br>
            <a:endParaRPr sz="1700">
              <a:latin typeface="Sniglet"/>
              <a:ea typeface="Sniglet"/>
              <a:cs typeface="Sniglet"/>
              <a:sym typeface="Snigl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niglet"/>
              <a:buChar char="●"/>
            </a:pPr>
            <a:r>
              <a:rPr lang="en" sz="1700">
                <a:latin typeface="Sniglet"/>
                <a:ea typeface="Sniglet"/>
                <a:cs typeface="Sniglet"/>
                <a:sym typeface="Sniglet"/>
              </a:rPr>
              <a:t>HTML Control</a:t>
            </a:r>
            <a:br>
              <a:rPr lang="en" sz="1700">
                <a:latin typeface="Sniglet"/>
                <a:ea typeface="Sniglet"/>
                <a:cs typeface="Sniglet"/>
                <a:sym typeface="Sniglet"/>
              </a:rPr>
            </a:br>
            <a:endParaRPr sz="1700">
              <a:latin typeface="Sniglet"/>
              <a:ea typeface="Sniglet"/>
              <a:cs typeface="Sniglet"/>
              <a:sym typeface="Snigl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niglet"/>
              <a:buChar char="●"/>
            </a:pPr>
            <a:r>
              <a:rPr lang="en" sz="1700">
                <a:latin typeface="Sniglet"/>
                <a:ea typeface="Sniglet"/>
                <a:cs typeface="Sniglet"/>
                <a:sym typeface="Sniglet"/>
              </a:rPr>
              <a:t>Charging Battery function</a:t>
            </a:r>
            <a:endParaRPr sz="1700">
              <a:latin typeface="Sniglet"/>
              <a:ea typeface="Sniglet"/>
              <a:cs typeface="Sniglet"/>
              <a:sym typeface="Snigle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 rot="147">
            <a:off x="976261" y="6482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as WEB SERVER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1052050" y="1545950"/>
            <a:ext cx="18690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usocket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socket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socket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E3620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network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esp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esp.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osdebug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gc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gc.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3218475" y="1333300"/>
            <a:ext cx="56172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ssid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'WenDaESP'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'meowmeowmeow'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authmode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#3=requires password, 0=oppen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network.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WLAN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(network.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AP_IF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(essid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ssid, password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password, authmode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authmode)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ifconfig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'192.168.16.4'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'255.255.255.0'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'192.168.16.1'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'8.8.8.8'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ap.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</a:t>
            </a:r>
            <a:endParaRPr sz="90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 successful'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(ap.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ifconfig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94" name="Google Shape;194;p30"/>
          <p:cNvCxnSpPr/>
          <p:nvPr/>
        </p:nvCxnSpPr>
        <p:spPr>
          <a:xfrm flipH="1">
            <a:off x="4991550" y="1430475"/>
            <a:ext cx="89280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30"/>
          <p:cNvSpPr txBox="1"/>
          <p:nvPr/>
        </p:nvSpPr>
        <p:spPr>
          <a:xfrm>
            <a:off x="5884350" y="1050575"/>
            <a:ext cx="1827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Must be 8 Characters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96" name="Google Shape;196;p30"/>
          <p:cNvCxnSpPr/>
          <p:nvPr/>
        </p:nvCxnSpPr>
        <p:spPr>
          <a:xfrm flipH="1" rot="10800000">
            <a:off x="2908775" y="3136875"/>
            <a:ext cx="3645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30"/>
          <p:cNvSpPr txBox="1"/>
          <p:nvPr/>
        </p:nvSpPr>
        <p:spPr>
          <a:xfrm>
            <a:off x="2495850" y="3276525"/>
            <a:ext cx="1044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Set IpAdress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 True: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conn, addr = s.accept()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print('Got a connection from %s' % str(addr))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request = conn.recv(1024)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request = str(request) #determine after the ip address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print('Content = %s' % request)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(socket.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AF_INET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socket.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SOCK_STREAM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 txBox="1"/>
          <p:nvPr>
            <p:ph type="title"/>
          </p:nvPr>
        </p:nvSpPr>
        <p:spPr>
          <a:xfrm rot="147">
            <a:off x="976261" y="6482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as server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350" y="0"/>
            <a:ext cx="4879650" cy="2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4101125" y="27263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Case study</a:t>
            </a:r>
            <a:endParaRPr sz="10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of Html buttons 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4325"/>
            <a:ext cx="2535290" cy="30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215" y="1954325"/>
            <a:ext cx="1912773" cy="30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2253" y="0"/>
            <a:ext cx="25217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2794700" y="3205225"/>
            <a:ext cx="550500" cy="45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5638675" y="3217750"/>
            <a:ext cx="550500" cy="45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 rot="147">
            <a:off x="1006611" y="478760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buttons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474" y="0"/>
            <a:ext cx="2084525" cy="42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778775" y="8597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&lt;h1&gt;JAWS WIFI Controller&lt;/h1&gt;&lt;p&gt;JAWS state:&lt;strong&gt;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"""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&lt;/strong&gt;&lt;/p&gt;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&lt;p&gt;Depth:&lt;strong&gt;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"""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(cm)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"""cm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&lt;/strong&gt;&lt;/p&gt;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&lt;p&gt;&lt;a href="/?Forward=true"&gt;&lt;button class="button"&gt;Up&lt;/button&gt;&lt;/a&gt;&lt;/p&gt;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&lt;p&gt;&lt;a href="/?Left=true"&gt;&lt;button class="button button2"&gt;Left&lt;/button&gt;&lt;/a&gt;&lt;a href="/?Right=true"&gt;&lt;button class="button button2"&gt;Right&lt;/button&gt;&lt;/a&gt;&lt;/p&gt;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&lt;p&gt;&lt;a href="/?Backward=true"&gt;&lt;button class="button button4"&gt;Backward&lt;/button&gt;&lt;/a&gt;&lt;/p&gt;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&lt;p&gt;&lt;a href="/?Stop=true"&gt;&lt;button class="button button5"&gt;Stop&lt;/button&gt;&lt;/a&gt;&lt;/p&gt;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&lt;font face="verdana" color="green"&gt;Sensor Control&lt;/p&gt;&lt;/font&gt;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&lt;p&gt;&lt;a href="/?Servo=up"&gt;&lt;button class="button button6"&gt;Up&lt;/button&gt;&lt;/a&gt;&lt;/p&gt;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&lt;p&gt;&lt;a href="/?Servo=Stop"&gt;&lt;button class="button button7"&gt;Stop&lt;/button&gt;&lt;/a&gt;&lt;/p&gt;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&lt;p&gt;&lt;a href="/?Servo=down"&gt;&lt;button class="button button8"&gt;Down&lt;/button&gt;&lt;/a&gt;&lt;/p&gt;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 rot="147">
            <a:off x="976261" y="7244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control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1052050" y="1545950"/>
            <a:ext cx="3599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conn, addr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accept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'Got a connection from %s'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(addr))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conn.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recv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(request)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#determine after the ip address, what motion is JAWS in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'Content = %s'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forward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'/?Forward=true'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backward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'/?Backward=true'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left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'/?Left=true'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'/?Right=true'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backward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'/?Backward=true'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stop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'/?Stop=true'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4675900" y="1545850"/>
            <a:ext cx="3643500" cy="3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#Medium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air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'/?Air'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wood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'/?Wood'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ice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'/?Ice'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#Servo motor control ((Move sensor)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servoup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'/?Servo=up'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servostop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'/?Servo=stop'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servodown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request.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'/?Servo=down'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800" y="-12"/>
            <a:ext cx="16002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 rot="147">
            <a:off x="976261" y="8006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forward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'FORWARD'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"Forward"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backward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'BACKWARD'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Backward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"Backward"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right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'RIGHT'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"Right"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2987725" y="1885925"/>
            <a:ext cx="4335900" cy="2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left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'LEFT'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"Left"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stop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'STOPPED'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"Stopped"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 rot="147">
            <a:off x="976261" y="7244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dropdown position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1052050" y="1545950"/>
            <a:ext cx="3188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.dropdown-content {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display: none;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position: relative; 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background-color: #f9f9f9;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min-width: 160px;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box-shadow: 0px 8px 16px 0px rgba(0,0,0,0.2);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z-index: 1;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2360750" y="1801925"/>
            <a:ext cx="1985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Instead of absolute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1827850" y="2058625"/>
            <a:ext cx="619500" cy="14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647" y="0"/>
            <a:ext cx="2804351" cy="26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075" y="2331225"/>
            <a:ext cx="1775924" cy="281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4240750" y="1545950"/>
            <a:ext cx="23460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  </a:t>
            </a:r>
            <a:r>
              <a:rPr lang="en" sz="900">
                <a:latin typeface="Sniglet"/>
                <a:ea typeface="Sniglet"/>
                <a:cs typeface="Sniglet"/>
                <a:sym typeface="Sniglet"/>
              </a:rPr>
              <a:t> .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dropdown:hover .dropbtn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background-color: #3e8e41;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width: 300px;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height: 40px;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font-size: 20px;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border-radius: 10px;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color: white;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.dropbtn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background-color: #3e8e41;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width: 300px;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height: 40px;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font-size: 20px;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border-radius: 10px;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  color: white;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4928875" y="1676725"/>
            <a:ext cx="451500" cy="185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 rot="147">
            <a:off x="1000561" y="52678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control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1058100" y="1175527"/>
            <a:ext cx="7710900" cy="40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servoup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'Sensor Up'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"Sensor moving up"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servoup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servostop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'Sensor Stop'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"Sensor stop moving"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servostop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  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servodown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'Sensor moving down'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"Sensor moving down"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servodown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       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-188725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 rot="147">
            <a:off x="976261" y="7244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control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servoup():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servo = machine.PWM(machine.Pin(19), freq=1000) 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servo.duty(1000)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time.sleep_ms(500)  #ensure that the sensor doesnt keep moving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servostop()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servodown():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servo = machine.PWM(machine.Pin(19), freq=500)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servo.duty(200)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time.sleep_ms(500)  #ensure that the sensor doesnt keep moving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servostop()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75" y="0"/>
            <a:ext cx="4429125" cy="240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 rot="147">
            <a:off x="976261" y="7244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divider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1052050" y="1545950"/>
            <a:ext cx="2852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375" y="2386775"/>
            <a:ext cx="3675624" cy="275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1170450" y="1501525"/>
            <a:ext cx="2852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machine import Pin , ADC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pot = ADC(Pin(32)) #Voltage Divider pin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pot.atten(ADC.ATTN_11DB) #Initial Read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voltread = 0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batt():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voltread = pot.read()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CVolt= (voltread/4095)*3.3*4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print(CVolt)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return CVolt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Z1 = 9200 ohm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Z2 = 10000 ohm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voltage divider" id="271" name="Google Shape;2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925" y="650146"/>
            <a:ext cx="2335250" cy="30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 rot="147">
            <a:off x="976261" y="7244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Transducer Medium</a:t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air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'Dist in Air'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"Reading Distance (Medium: Air)"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cm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wood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'Dist in Wood'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"Reading Distance (Medium: Wood)"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depthwood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cm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depthwood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/>
        </p:nvSpPr>
        <p:spPr>
          <a:xfrm>
            <a:off x="4402650" y="1558000"/>
            <a:ext cx="35586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ice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'Dist in Ice'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jaws_state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"Reading Distance (Medium: Ice)"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depthice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cm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depthice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 rot="147">
            <a:off x="976261" y="8006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transducer</a:t>
            </a:r>
            <a:endParaRPr/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1052050" y="1545950"/>
            <a:ext cx="2852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 </a:t>
            </a:r>
            <a:r>
              <a:rPr lang="en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#default is air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t1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=0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t2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=0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trig.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#//stop reading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utime.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sleep_us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trig.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utime.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sleep_us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trig.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echo.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</a:t>
            </a:r>
            <a:endParaRPr sz="90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t1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utime.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ticks_us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echo.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</a:t>
            </a:r>
            <a:endParaRPr sz="90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t2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utime.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ticks_us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4052500" y="1674050"/>
            <a:ext cx="2852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cm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((t2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t1)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343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/10000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/2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(cm)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utime.</a:t>
            </a:r>
            <a:r>
              <a:rPr lang="en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cm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563" y="2305050"/>
            <a:ext cx="34004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14929" l="6232" r="6849" t="5698"/>
          <a:stretch/>
        </p:blipFill>
        <p:spPr>
          <a:xfrm>
            <a:off x="7337225" y="3493600"/>
            <a:ext cx="1806775" cy="16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idx="1" type="body"/>
          </p:nvPr>
        </p:nvSpPr>
        <p:spPr>
          <a:xfrm rot="-404">
            <a:off x="621488" y="623495"/>
            <a:ext cx="7655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000">
                <a:latin typeface="Bangers"/>
                <a:ea typeface="Bangers"/>
                <a:cs typeface="Bangers"/>
                <a:sym typeface="Bangers"/>
              </a:rPr>
              <a:t>Current Methods</a:t>
            </a:r>
            <a:endParaRPr sz="3000"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34775" y="1143550"/>
            <a:ext cx="6846000" cy="3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7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Cut holes in ice with w</a:t>
            </a: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ood-auger drill bits or ice chisel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Cut 12x12 inch ice block using chainsaw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Hit ice with hatchet, if there is no presence of water, it is safe to walk on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7625" y="0"/>
            <a:ext cx="976375" cy="31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transducer</a:t>
            </a:r>
            <a:endParaRPr/>
          </a:p>
        </p:txBody>
      </p:sp>
      <p:sp>
        <p:nvSpPr>
          <p:cNvPr id="292" name="Google Shape;292;p42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NDT Solutions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Dual Element Transducers</a:t>
            </a:r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3079"/>
            <a:ext cx="6038500" cy="236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495" y="917675"/>
            <a:ext cx="310550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450" y="-599450"/>
            <a:ext cx="2742375" cy="20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 rot="147">
            <a:off x="686836" y="620860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Waterproof Range Finder</a:t>
            </a:r>
            <a:endParaRPr/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661925" y="1295676"/>
            <a:ext cx="68001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Small &amp; easy to use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Low voltage &amp; power consumption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High precision measurement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Strong anti-interference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Integrated closed waterproof cable probe, </a:t>
            </a:r>
            <a:br>
              <a:rPr lang="en" sz="2000"/>
            </a:br>
            <a:r>
              <a:rPr lang="en" sz="2000"/>
              <a:t>suitable for wet</a:t>
            </a:r>
            <a:r>
              <a:rPr lang="en" sz="2000"/>
              <a:t>/moist environment</a:t>
            </a:r>
            <a:endParaRPr sz="2000"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850" y="158650"/>
            <a:ext cx="3155150" cy="497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 rot="147">
            <a:off x="686836" y="620860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Waterproof Range Finder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48" y="-5325"/>
            <a:ext cx="32590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/>
        </p:nvSpPr>
        <p:spPr>
          <a:xfrm>
            <a:off x="804425" y="1335225"/>
            <a:ext cx="59553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Farthest range: 600cm</a:t>
            </a:r>
            <a:br>
              <a:rPr lang="en" sz="1800">
                <a:latin typeface="Sniglet"/>
                <a:ea typeface="Sniglet"/>
                <a:cs typeface="Sniglet"/>
                <a:sym typeface="Sniglet"/>
              </a:rPr>
            </a:b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Recent range: 20cm </a:t>
            </a:r>
            <a:br>
              <a:rPr lang="en" sz="1800">
                <a:latin typeface="Sniglet"/>
                <a:ea typeface="Sniglet"/>
                <a:cs typeface="Sniglet"/>
                <a:sym typeface="Sniglet"/>
              </a:rPr>
            </a:b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Distance accuracy: +- 1cm </a:t>
            </a:r>
            <a:br>
              <a:rPr lang="en" sz="1800">
                <a:latin typeface="Sniglet"/>
                <a:ea typeface="Sniglet"/>
                <a:cs typeface="Sniglet"/>
                <a:sym typeface="Sniglet"/>
              </a:rPr>
            </a:b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Resolution: 1mm </a:t>
            </a:r>
            <a:br>
              <a:rPr lang="en" sz="1800">
                <a:latin typeface="Sniglet"/>
                <a:ea typeface="Sniglet"/>
                <a:cs typeface="Sniglet"/>
                <a:sym typeface="Sniglet"/>
              </a:rPr>
            </a:b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Measuring angle: 75</a:t>
            </a:r>
            <a:r>
              <a:rPr lang="en"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°</a:t>
            </a:r>
            <a:br>
              <a:rPr lang="en" sz="1800">
                <a:latin typeface="Sniglet"/>
                <a:ea typeface="Sniglet"/>
                <a:cs typeface="Sniglet"/>
                <a:sym typeface="Sniglet"/>
              </a:rPr>
            </a:b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Operating temperature</a:t>
            </a: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: -</a:t>
            </a: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20 ° C to + 70 ° C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ctrTitle"/>
          </p:nvPr>
        </p:nvSpPr>
        <p:spPr>
          <a:xfrm>
            <a:off x="4101125" y="18881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Electrical</a:t>
            </a:r>
            <a:endParaRPr sz="7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Electrical design: INtro</a:t>
            </a:r>
            <a:endParaRPr/>
          </a:p>
        </p:txBody>
      </p:sp>
      <p:sp>
        <p:nvSpPr>
          <p:cNvPr id="320" name="Google Shape;320;p46"/>
          <p:cNvSpPr txBox="1"/>
          <p:nvPr>
            <p:ph idx="1" type="body"/>
          </p:nvPr>
        </p:nvSpPr>
        <p:spPr>
          <a:xfrm>
            <a:off x="828975" y="143439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Compact circuit design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Segregated circuits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Nea</a:t>
            </a:r>
            <a:r>
              <a:rPr lang="en" sz="2500"/>
              <a:t>t circuits</a:t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 rot="147">
            <a:off x="957886" y="9411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Electrical Components</a:t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326" name="Google Shape;326;p47"/>
          <p:cNvSpPr txBox="1"/>
          <p:nvPr/>
        </p:nvSpPr>
        <p:spPr>
          <a:xfrm>
            <a:off x="1054050" y="1871825"/>
            <a:ext cx="68088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niglet"/>
              <a:buChar char="●"/>
            </a:pPr>
            <a:r>
              <a:rPr lang="en" sz="1500">
                <a:latin typeface="Sniglet"/>
                <a:ea typeface="Sniglet"/>
                <a:cs typeface="Sniglet"/>
                <a:sym typeface="Sniglet"/>
              </a:rPr>
              <a:t>MT3608 boost converter → 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Up voltage for motor</a:t>
            </a:r>
            <a:endParaRPr sz="15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niglet"/>
              <a:buChar char="●"/>
            </a:pPr>
            <a:r>
              <a:rPr lang="en" sz="1500">
                <a:latin typeface="Sniglet"/>
                <a:ea typeface="Sniglet"/>
                <a:cs typeface="Sniglet"/>
                <a:sym typeface="Sniglet"/>
              </a:rPr>
              <a:t>L298N DC motor driver → 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C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ontrolling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 motors</a:t>
            </a:r>
            <a:endParaRPr sz="15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niglet"/>
              <a:buChar char="●"/>
            </a:pPr>
            <a:r>
              <a:rPr lang="en" sz="1500">
                <a:latin typeface="Sniglet"/>
                <a:ea typeface="Sniglet"/>
                <a:cs typeface="Sniglet"/>
                <a:sym typeface="Sniglet"/>
              </a:rPr>
              <a:t>ESP 32 microcontroller → 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“brain” of the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vehicle</a:t>
            </a:r>
            <a:endParaRPr sz="15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niglet"/>
              <a:buChar char="●"/>
            </a:pPr>
            <a:r>
              <a:rPr lang="en" sz="1500">
                <a:latin typeface="Sniglet"/>
                <a:ea typeface="Sniglet"/>
                <a:cs typeface="Sniglet"/>
                <a:sym typeface="Sniglet"/>
              </a:rPr>
              <a:t>JSN-SR04T-2.0 ultrasonic sensor → 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To measure the depth of ice</a:t>
            </a:r>
            <a:endParaRPr sz="15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niglet"/>
              <a:buChar char="●"/>
            </a:pPr>
            <a:r>
              <a:rPr lang="en" sz="1500">
                <a:latin typeface="Sniglet"/>
                <a:ea typeface="Sniglet"/>
                <a:cs typeface="Sniglet"/>
                <a:sym typeface="Sniglet"/>
              </a:rPr>
              <a:t>HW-0108 logic converter → 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To change the logic signals of components</a:t>
            </a:r>
            <a:endParaRPr sz="15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niglet"/>
              <a:buChar char="●"/>
            </a:pPr>
            <a:r>
              <a:rPr lang="en" sz="1500">
                <a:latin typeface="Sniglet"/>
                <a:ea typeface="Sniglet"/>
                <a:cs typeface="Sniglet"/>
                <a:sym typeface="Sniglet"/>
              </a:rPr>
              <a:t>SSD1306 OLED display →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 To display our battery life/ status on it</a:t>
            </a:r>
            <a:endParaRPr sz="15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niglet"/>
              <a:buChar char="●"/>
            </a:pPr>
            <a:r>
              <a:rPr lang="en" sz="1500">
                <a:latin typeface="Sniglet"/>
                <a:ea typeface="Sniglet"/>
                <a:cs typeface="Sniglet"/>
                <a:sym typeface="Sniglet"/>
              </a:rPr>
              <a:t>TP4056 charging module → 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Charge the batteries</a:t>
            </a:r>
            <a:endParaRPr sz="15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niglet"/>
              <a:buChar char="●"/>
            </a:pPr>
            <a:r>
              <a:rPr lang="en" sz="1500">
                <a:latin typeface="Sniglet"/>
                <a:ea typeface="Sniglet"/>
                <a:cs typeface="Sniglet"/>
                <a:sym typeface="Sniglet"/>
              </a:rPr>
              <a:t>SM-S4315R servo motor → 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Raising/lowering the 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receiver</a:t>
            </a:r>
            <a:r>
              <a:rPr lang="en" sz="15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 of sensor</a:t>
            </a:r>
            <a:endParaRPr sz="15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Electrical Design - First power circuit</a:t>
            </a:r>
            <a:endParaRPr>
              <a:solidFill>
                <a:srgbClr val="24292E"/>
              </a:solidFill>
            </a:endParaRPr>
          </a:p>
        </p:txBody>
      </p:sp>
      <p:pic>
        <p:nvPicPr>
          <p:cNvPr id="332" name="Google Shape;332;p48"/>
          <p:cNvPicPr preferRelativeResize="0"/>
          <p:nvPr/>
        </p:nvPicPr>
        <p:blipFill rotWithShape="1">
          <a:blip r:embed="rId3">
            <a:alphaModFix/>
          </a:blip>
          <a:srcRect b="0" l="33568" r="2915" t="15952"/>
          <a:stretch/>
        </p:blipFill>
        <p:spPr>
          <a:xfrm rot="-5400000">
            <a:off x="2438500" y="832175"/>
            <a:ext cx="2398900" cy="42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Electrical Design - Power revised</a:t>
            </a:r>
            <a:endParaRPr>
              <a:solidFill>
                <a:srgbClr val="24292E"/>
              </a:solidFill>
            </a:endParaRPr>
          </a:p>
        </p:txBody>
      </p:sp>
      <p:pic>
        <p:nvPicPr>
          <p:cNvPr id="338" name="Google Shape;338;p49"/>
          <p:cNvPicPr preferRelativeResize="0"/>
          <p:nvPr/>
        </p:nvPicPr>
        <p:blipFill rotWithShape="1">
          <a:blip r:embed="rId3">
            <a:alphaModFix/>
          </a:blip>
          <a:srcRect b="68004" l="0" r="46515" t="-5619"/>
          <a:stretch/>
        </p:blipFill>
        <p:spPr>
          <a:xfrm>
            <a:off x="962300" y="1659050"/>
            <a:ext cx="5649072" cy="232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 rot="147">
            <a:off x="976261" y="7244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Electrical Design - First block diagram</a:t>
            </a:r>
            <a:endParaRPr>
              <a:solidFill>
                <a:srgbClr val="24292E"/>
              </a:solidFill>
            </a:endParaRPr>
          </a:p>
        </p:txBody>
      </p:sp>
      <p:pic>
        <p:nvPicPr>
          <p:cNvPr id="344" name="Google Shape;3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609000" y="1153749"/>
            <a:ext cx="2682601" cy="35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 rot="147">
            <a:off x="976261" y="7244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Electrical Design - Final schematic</a:t>
            </a:r>
            <a:endParaRPr>
              <a:solidFill>
                <a:srgbClr val="24292E"/>
              </a:solidFill>
            </a:endParaRPr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113780" y="345275"/>
            <a:ext cx="24639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644475" y="1261750"/>
            <a:ext cx="7349700" cy="3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niglet"/>
              <a:buChar char="●"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Statistics show that 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  <a:latin typeface="Sniglet"/>
                <a:ea typeface="Sniglet"/>
                <a:cs typeface="Sniglet"/>
                <a:sym typeface="Sniglet"/>
              </a:rPr>
              <a:t>more than 20 people have drowned after falling through thin ice.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  <a:latin typeface="Sniglet"/>
                <a:ea typeface="Sniglet"/>
                <a:cs typeface="Sniglet"/>
                <a:sym typeface="Sniglet"/>
              </a:rPr>
              <a:t>More than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  <a:latin typeface="Sniglet"/>
                <a:ea typeface="Sniglet"/>
                <a:cs typeface="Sniglet"/>
                <a:sym typeface="Sniglet"/>
              </a:rPr>
              <a:t> 50 percent are due to failed attempts to rescue.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63" y="2695563"/>
            <a:ext cx="366712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1" type="body"/>
          </p:nvPr>
        </p:nvSpPr>
        <p:spPr>
          <a:xfrm rot="-404">
            <a:off x="621488" y="623495"/>
            <a:ext cx="7655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000">
                <a:latin typeface="Bangers"/>
                <a:ea typeface="Bangers"/>
                <a:cs typeface="Bangers"/>
                <a:sym typeface="Bangers"/>
              </a:rPr>
              <a:t>Statistics</a:t>
            </a:r>
            <a:endParaRPr sz="3000"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 rot="147">
            <a:off x="976261" y="7244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Power calculations</a:t>
            </a:r>
            <a:endParaRPr>
              <a:solidFill>
                <a:srgbClr val="24292E"/>
              </a:solidFill>
            </a:endParaRPr>
          </a:p>
        </p:txBody>
      </p:sp>
      <p:graphicFrame>
        <p:nvGraphicFramePr>
          <p:cNvPr id="356" name="Google Shape;356;p52"/>
          <p:cNvGraphicFramePr/>
          <p:nvPr/>
        </p:nvGraphicFramePr>
        <p:xfrm>
          <a:off x="1035125" y="1521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{F80FFA91-F709-4964-AB01-85D58EA2A027}</a:tableStyleId>
              </a:tblPr>
              <a:tblGrid>
                <a:gridCol w="1382425"/>
                <a:gridCol w="1382425"/>
                <a:gridCol w="1382425"/>
                <a:gridCol w="1382425"/>
                <a:gridCol w="1382425"/>
              </a:tblGrid>
              <a:tr h="35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Component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Voltage(V)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Current(mA)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Quantity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Power(W)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12V DC motor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SM-S4315R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ESP32 board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SSD1306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JSN-SR04T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power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21.123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Electrical Design</a:t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362" name="Google Shape;362;p53"/>
          <p:cNvSpPr txBox="1"/>
          <p:nvPr/>
        </p:nvSpPr>
        <p:spPr>
          <a:xfrm>
            <a:off x="1168000" y="1671650"/>
            <a:ext cx="63435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Battery energy(Wh) = 7.4V x 3 mAh = 22.2Wh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Therefore, the runtime of the vehicle 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= 22.2 / 21.123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= 1.05098…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= 1.05Wh(3sf)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*Assuming all parts are activated at all times.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Thus, considering either the motor or the servo is activated at a time, the average runtime is 1.5h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ctrTitle"/>
          </p:nvPr>
        </p:nvSpPr>
        <p:spPr>
          <a:xfrm>
            <a:off x="4101125" y="18881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mechanical</a:t>
            </a:r>
            <a:endParaRPr sz="6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375" y="-305000"/>
            <a:ext cx="9927350" cy="55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 txBox="1"/>
          <p:nvPr>
            <p:ph idx="4294967295"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3D Model </a:t>
            </a:r>
            <a:endParaRPr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arm design</a:t>
            </a:r>
            <a:endParaRPr/>
          </a:p>
        </p:txBody>
      </p:sp>
      <p:sp>
        <p:nvSpPr>
          <p:cNvPr id="379" name="Google Shape;379;p56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×"/>
            </a:pPr>
            <a:r>
              <a:rPr lang="en"/>
              <a:t>Mechanism that lowers/raises </a:t>
            </a:r>
            <a:br>
              <a:rPr lang="en"/>
            </a:br>
            <a:r>
              <a:rPr lang="en"/>
              <a:t>ultrasonic transducer (UT)</a:t>
            </a:r>
            <a:br>
              <a:rPr lang="en"/>
            </a:b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×"/>
            </a:pPr>
            <a:r>
              <a:rPr lang="en"/>
              <a:t>Surface of UT parallel &amp; flat to </a:t>
            </a:r>
            <a:br>
              <a:rPr lang="en"/>
            </a:br>
            <a:r>
              <a:rPr lang="en"/>
              <a:t>the ground surface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arm design - concepts</a:t>
            </a:r>
            <a:endParaRPr/>
          </a:p>
        </p:txBody>
      </p:sp>
      <p:sp>
        <p:nvSpPr>
          <p:cNvPr id="385" name="Google Shape;385;p57"/>
          <p:cNvSpPr txBox="1"/>
          <p:nvPr>
            <p:ph idx="1" type="body"/>
          </p:nvPr>
        </p:nvSpPr>
        <p:spPr>
          <a:xfrm>
            <a:off x="6186525" y="2437600"/>
            <a:ext cx="19587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Rack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Pinion</a:t>
            </a:r>
            <a:endParaRPr/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925" y="1801925"/>
            <a:ext cx="2660448" cy="239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7"/>
          <p:cNvPicPr preferRelativeResize="0"/>
          <p:nvPr/>
        </p:nvPicPr>
        <p:blipFill rotWithShape="1">
          <a:blip r:embed="rId4">
            <a:alphaModFix/>
          </a:blip>
          <a:srcRect b="29718" l="0" r="0" t="15791"/>
          <a:stretch/>
        </p:blipFill>
        <p:spPr>
          <a:xfrm>
            <a:off x="3856850" y="1751788"/>
            <a:ext cx="2201524" cy="25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arm design - concepts</a:t>
            </a:r>
            <a:endParaRPr/>
          </a:p>
        </p:txBody>
      </p:sp>
      <p:pic>
        <p:nvPicPr>
          <p:cNvPr id="393" name="Google Shape;3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50" y="1838245"/>
            <a:ext cx="3126824" cy="241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705" y="1789388"/>
            <a:ext cx="3126824" cy="246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8"/>
          <p:cNvSpPr txBox="1"/>
          <p:nvPr>
            <p:ph idx="1" type="body"/>
          </p:nvPr>
        </p:nvSpPr>
        <p:spPr>
          <a:xfrm>
            <a:off x="2279350" y="3784219"/>
            <a:ext cx="42255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Using Linkages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arm design - concepts</a:t>
            </a:r>
            <a:endParaRPr/>
          </a:p>
        </p:txBody>
      </p:sp>
      <p:sp>
        <p:nvSpPr>
          <p:cNvPr id="401" name="Google Shape;401;p59"/>
          <p:cNvSpPr txBox="1"/>
          <p:nvPr>
            <p:ph idx="1" type="body"/>
          </p:nvPr>
        </p:nvSpPr>
        <p:spPr>
          <a:xfrm>
            <a:off x="4164525" y="2313408"/>
            <a:ext cx="4225500" cy="13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Using String &amp; Gravity</a:t>
            </a:r>
            <a:br>
              <a:rPr lang="en"/>
            </a:br>
            <a:r>
              <a:rPr lang="en"/>
              <a:t>(Chosen Design)</a:t>
            </a:r>
            <a:endParaRPr/>
          </a:p>
        </p:txBody>
      </p:sp>
      <p:pic>
        <p:nvPicPr>
          <p:cNvPr id="402" name="Google Shape;4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25" y="1553925"/>
            <a:ext cx="3074000" cy="29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arm design</a:t>
            </a:r>
            <a:endParaRPr/>
          </a:p>
        </p:txBody>
      </p:sp>
      <p:sp>
        <p:nvSpPr>
          <p:cNvPr id="408" name="Google Shape;408;p60"/>
          <p:cNvSpPr txBox="1"/>
          <p:nvPr>
            <p:ph idx="1" type="body"/>
          </p:nvPr>
        </p:nvSpPr>
        <p:spPr>
          <a:xfrm>
            <a:off x="1052050" y="1545950"/>
            <a:ext cx="4052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×"/>
            </a:pPr>
            <a:r>
              <a:rPr lang="en"/>
              <a:t>Using a 360 servo motor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Rotate a spool</a:t>
            </a:r>
            <a:br>
              <a:rPr lang="en"/>
            </a:b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×"/>
            </a:pPr>
            <a:r>
              <a:rPr lang="en"/>
              <a:t>Nylon string used to lower/raise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60"/>
          <p:cNvPicPr preferRelativeResize="0"/>
          <p:nvPr/>
        </p:nvPicPr>
        <p:blipFill rotWithShape="1">
          <a:blip r:embed="rId3">
            <a:alphaModFix/>
          </a:blip>
          <a:srcRect b="20396" l="0" r="0" t="20086"/>
          <a:stretch/>
        </p:blipFill>
        <p:spPr>
          <a:xfrm>
            <a:off x="5772371" y="223175"/>
            <a:ext cx="1890479" cy="237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130" y="2627425"/>
            <a:ext cx="2604974" cy="222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462" y="1497125"/>
            <a:ext cx="1877475" cy="22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1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Printed parts - Raising/Lowering Mechanism</a:t>
            </a:r>
            <a:endParaRPr/>
          </a:p>
        </p:txBody>
      </p:sp>
      <p:sp>
        <p:nvSpPr>
          <p:cNvPr id="417" name="Google Shape;417;p61"/>
          <p:cNvSpPr txBox="1"/>
          <p:nvPr>
            <p:ph idx="1" type="body"/>
          </p:nvPr>
        </p:nvSpPr>
        <p:spPr>
          <a:xfrm>
            <a:off x="1124100" y="3157926"/>
            <a:ext cx="1773600" cy="9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Spool</a:t>
            </a:r>
            <a:r>
              <a:rPr lang="en" sz="2000"/>
              <a:t> 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(for string)</a:t>
            </a:r>
            <a:endParaRPr sz="2000"/>
          </a:p>
        </p:txBody>
      </p:sp>
      <p:pic>
        <p:nvPicPr>
          <p:cNvPr id="418" name="Google Shape;4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050" y="1879575"/>
            <a:ext cx="1533001" cy="14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182" y="1683137"/>
            <a:ext cx="1985176" cy="184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1"/>
          <p:cNvSpPr txBox="1"/>
          <p:nvPr>
            <p:ph idx="1" type="body"/>
          </p:nvPr>
        </p:nvSpPr>
        <p:spPr>
          <a:xfrm>
            <a:off x="3518475" y="3580976"/>
            <a:ext cx="1773600" cy="9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Ultrasonic Transducer Guide</a:t>
            </a:r>
            <a:endParaRPr sz="2000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6322700" y="3530526"/>
            <a:ext cx="1773600" cy="9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Ultrasonic Transducer Holder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632075" y="6320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Bangers"/>
                <a:ea typeface="Bangers"/>
                <a:cs typeface="Bangers"/>
                <a:sym typeface="Bangers"/>
              </a:rPr>
              <a:t>RISK</a:t>
            </a:r>
            <a:endParaRPr sz="3000"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32075" y="1270350"/>
            <a:ext cx="77262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niglet"/>
              <a:buChar char="●"/>
            </a:pPr>
            <a:r>
              <a:rPr lang="en" sz="1700">
                <a:highlight>
                  <a:srgbClr val="FFFFFF"/>
                </a:highlight>
                <a:latin typeface="Sniglet"/>
                <a:ea typeface="Sniglet"/>
                <a:cs typeface="Sniglet"/>
                <a:sym typeface="Sniglet"/>
              </a:rPr>
              <a:t>Australian Government states that </a:t>
            </a:r>
            <a:r>
              <a:rPr lang="en" sz="1700">
                <a:highlight>
                  <a:srgbClr val="FEFEFE"/>
                </a:highlight>
                <a:latin typeface="Sniglet"/>
                <a:ea typeface="Sniglet"/>
                <a:cs typeface="Sniglet"/>
                <a:sym typeface="Sniglet"/>
              </a:rPr>
              <a:t>the average annual temperature is about −10°C on the Antarctica coast to −60°C at the highest parts.</a:t>
            </a:r>
            <a:endParaRPr sz="1700">
              <a:highlight>
                <a:srgbClr val="FFFFFF"/>
              </a:highlight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Sniglet"/>
              <a:ea typeface="Sniglet"/>
              <a:cs typeface="Sniglet"/>
              <a:sym typeface="Snigle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niglet"/>
              <a:buChar char="●"/>
            </a:pPr>
            <a:r>
              <a:rPr lang="en" sz="1700">
                <a:latin typeface="Sniglet"/>
                <a:ea typeface="Sniglet"/>
                <a:cs typeface="Sniglet"/>
                <a:sym typeface="Sniglet"/>
              </a:rPr>
              <a:t>Sudden falling into the freezing water will cause a “cold water shock” which causes Sudden Death. </a:t>
            </a:r>
            <a:endParaRPr sz="1700">
              <a:latin typeface="Sniglet"/>
              <a:ea typeface="Sniglet"/>
              <a:cs typeface="Sniglet"/>
              <a:sym typeface="Snigle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highlight>
                  <a:srgbClr val="FFFFFF"/>
                </a:highlight>
                <a:latin typeface="Sniglet"/>
                <a:ea typeface="Sniglet"/>
                <a:cs typeface="Sniglet"/>
                <a:sym typeface="Sniglet"/>
              </a:rPr>
              <a:t>Cold-water shock likely causes more deaths than hypothermia. </a:t>
            </a:r>
            <a:endParaRPr sz="1700">
              <a:solidFill>
                <a:srgbClr val="FF0000"/>
              </a:solidFill>
              <a:highlight>
                <a:srgbClr val="FFFFFF"/>
              </a:highlight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FFFFFF"/>
              </a:highlight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31847" l="0" r="0" t="0"/>
          <a:stretch/>
        </p:blipFill>
        <p:spPr>
          <a:xfrm>
            <a:off x="4422400" y="2863000"/>
            <a:ext cx="4721601" cy="22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printed parts - Power Compartment</a:t>
            </a:r>
            <a:endParaRPr/>
          </a:p>
        </p:txBody>
      </p:sp>
      <p:sp>
        <p:nvSpPr>
          <p:cNvPr id="427" name="Google Shape;427;p62"/>
          <p:cNvSpPr txBox="1"/>
          <p:nvPr>
            <p:ph idx="1" type="body"/>
          </p:nvPr>
        </p:nvSpPr>
        <p:spPr>
          <a:xfrm>
            <a:off x="680250" y="4077025"/>
            <a:ext cx="24288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/>
              <a:t>Switch Holder</a:t>
            </a:r>
            <a:endParaRPr sz="2500"/>
          </a:p>
        </p:txBody>
      </p:sp>
      <p:pic>
        <p:nvPicPr>
          <p:cNvPr id="428" name="Google Shape;4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50" y="1501100"/>
            <a:ext cx="1912450" cy="27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122" y="2056350"/>
            <a:ext cx="1678927" cy="15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100" y="2056344"/>
            <a:ext cx="1690325" cy="15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215050" y="3484500"/>
            <a:ext cx="24288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/>
              <a:t>MT3608</a:t>
            </a:r>
            <a:r>
              <a:rPr lang="en" sz="2500"/>
              <a:t> Holder</a:t>
            </a:r>
            <a:endParaRPr sz="2500"/>
          </a:p>
        </p:txBody>
      </p:sp>
      <p:sp>
        <p:nvSpPr>
          <p:cNvPr id="432" name="Google Shape;432;p62"/>
          <p:cNvSpPr txBox="1"/>
          <p:nvPr>
            <p:ph idx="1" type="body"/>
          </p:nvPr>
        </p:nvSpPr>
        <p:spPr>
          <a:xfrm>
            <a:off x="5720050" y="3489100"/>
            <a:ext cx="24288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/>
              <a:t>TP4056</a:t>
            </a:r>
            <a:r>
              <a:rPr lang="en" sz="2500"/>
              <a:t> Holder</a:t>
            </a:r>
            <a:endParaRPr sz="2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0" y="1448125"/>
            <a:ext cx="2965050" cy="30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3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Acrylic box</a:t>
            </a:r>
            <a:endParaRPr/>
          </a:p>
        </p:txBody>
      </p:sp>
      <p:pic>
        <p:nvPicPr>
          <p:cNvPr id="439" name="Google Shape;4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025" y="1088051"/>
            <a:ext cx="4261026" cy="322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Acrylic box Layout</a:t>
            </a:r>
            <a:endParaRPr/>
          </a:p>
        </p:txBody>
      </p:sp>
      <p:pic>
        <p:nvPicPr>
          <p:cNvPr id="445" name="Google Shape;445;p64"/>
          <p:cNvPicPr preferRelativeResize="0"/>
          <p:nvPr/>
        </p:nvPicPr>
        <p:blipFill rotWithShape="1">
          <a:blip r:embed="rId3">
            <a:alphaModFix/>
          </a:blip>
          <a:srcRect b="9877" l="3671" r="6778" t="14491"/>
          <a:stretch/>
        </p:blipFill>
        <p:spPr>
          <a:xfrm>
            <a:off x="1505912" y="1801925"/>
            <a:ext cx="6066625" cy="23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4"/>
          <p:cNvSpPr txBox="1"/>
          <p:nvPr/>
        </p:nvSpPr>
        <p:spPr>
          <a:xfrm>
            <a:off x="1707275" y="4152425"/>
            <a:ext cx="1620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niglet"/>
                <a:ea typeface="Sniglet"/>
                <a:cs typeface="Sniglet"/>
                <a:sym typeface="Sniglet"/>
              </a:rPr>
              <a:t>Mechanism ^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47" name="Google Shape;447;p64"/>
          <p:cNvSpPr txBox="1"/>
          <p:nvPr/>
        </p:nvSpPr>
        <p:spPr>
          <a:xfrm>
            <a:off x="3841375" y="4152425"/>
            <a:ext cx="1620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niglet"/>
                <a:ea typeface="Sniglet"/>
                <a:cs typeface="Sniglet"/>
                <a:sym typeface="Sniglet"/>
              </a:rPr>
              <a:t>Part Component</a:t>
            </a:r>
            <a:r>
              <a:rPr lang="en" sz="1200">
                <a:latin typeface="Sniglet"/>
                <a:ea typeface="Sniglet"/>
                <a:cs typeface="Sniglet"/>
                <a:sym typeface="Sniglet"/>
              </a:rPr>
              <a:t>^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48" name="Google Shape;448;p64"/>
          <p:cNvSpPr txBox="1"/>
          <p:nvPr/>
        </p:nvSpPr>
        <p:spPr>
          <a:xfrm>
            <a:off x="5678850" y="4152425"/>
            <a:ext cx="1620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niglet"/>
                <a:ea typeface="Sniglet"/>
                <a:cs typeface="Sniglet"/>
                <a:sym typeface="Sniglet"/>
              </a:rPr>
              <a:t>Power</a:t>
            </a:r>
            <a:r>
              <a:rPr lang="en" sz="1200">
                <a:latin typeface="Sniglet"/>
                <a:ea typeface="Sniglet"/>
                <a:cs typeface="Sniglet"/>
                <a:sym typeface="Sniglet"/>
              </a:rPr>
              <a:t> Component^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parts in fusion</a:t>
            </a:r>
            <a:endParaRPr/>
          </a:p>
        </p:txBody>
      </p:sp>
      <p:pic>
        <p:nvPicPr>
          <p:cNvPr id="454" name="Google Shape;454;p65" title="a1f400a66329f3fe4bee98555d53b7c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54325"/>
            <a:ext cx="4550934" cy="30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5" title="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0334" y="1954325"/>
            <a:ext cx="3840878" cy="30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calculations - Considerations</a:t>
            </a:r>
            <a:endParaRPr/>
          </a:p>
        </p:txBody>
      </p:sp>
      <p:sp>
        <p:nvSpPr>
          <p:cNvPr id="461" name="Google Shape;461;p66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×"/>
            </a:pPr>
            <a:r>
              <a:rPr lang="en"/>
              <a:t>Slow vehicle</a:t>
            </a:r>
            <a:br>
              <a:rPr lang="en"/>
            </a:b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×"/>
            </a:pPr>
            <a:r>
              <a:rPr lang="en"/>
              <a:t>Human walking speed = 1.0m/s - 1.5m/s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Wheel torque desired, Tw&lt; 0.03 Nm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Calculations - motor specifications</a:t>
            </a:r>
            <a:endParaRPr/>
          </a:p>
        </p:txBody>
      </p:sp>
      <p:graphicFrame>
        <p:nvGraphicFramePr>
          <p:cNvPr id="467" name="Google Shape;467;p67"/>
          <p:cNvGraphicFramePr/>
          <p:nvPr/>
        </p:nvGraphicFramePr>
        <p:xfrm>
          <a:off x="871700" y="190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{F80FFA91-F709-4964-AB01-85D58EA2A027}</a:tableStyleId>
              </a:tblPr>
              <a:tblGrid>
                <a:gridCol w="1978900"/>
                <a:gridCol w="2843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Voltage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12V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Current (In motion)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700mA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Power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8.4W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Speed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350 rpm 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Torque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0.229 Nm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8" name="Google Shape;4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225" y="1722325"/>
            <a:ext cx="18192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calculations - parameters</a:t>
            </a:r>
            <a:endParaRPr/>
          </a:p>
        </p:txBody>
      </p:sp>
      <p:sp>
        <p:nvSpPr>
          <p:cNvPr id="474" name="Google Shape;474;p68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Csf(ice) = 0.02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Max RPM (N) =  170 rpm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Angle of incline = 0</a:t>
            </a:r>
            <a:r>
              <a:rPr lang="en" sz="2500">
                <a:solidFill>
                  <a:srgbClr val="222222"/>
                </a:solidFill>
                <a:highlight>
                  <a:srgbClr val="FFFFFF"/>
                </a:highlight>
              </a:rPr>
              <a:t>° </a:t>
            </a:r>
            <a:endParaRPr sz="2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Char char="×"/>
            </a:pPr>
            <a:r>
              <a:rPr lang="en" sz="2500">
                <a:solidFill>
                  <a:srgbClr val="222222"/>
                </a:solidFill>
                <a:highlight>
                  <a:srgbClr val="FFFFFF"/>
                </a:highlight>
              </a:rPr>
              <a:t>Radius of sprocket (r) = 0.027m</a:t>
            </a:r>
            <a:endParaRPr sz="2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Char char="×"/>
            </a:pPr>
            <a:r>
              <a:rPr lang="en" sz="2500">
                <a:solidFill>
                  <a:srgbClr val="222222"/>
                </a:solidFill>
                <a:highlight>
                  <a:srgbClr val="FFFFFF"/>
                </a:highlight>
              </a:rPr>
              <a:t>Acceleration time to max speed (tacc) = 60s</a:t>
            </a:r>
            <a:endParaRPr sz="2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500"/>
              <a:buChar char="×"/>
            </a:pPr>
            <a:r>
              <a:rPr lang="en" sz="2500">
                <a:solidFill>
                  <a:srgbClr val="222222"/>
                </a:solidFill>
                <a:highlight>
                  <a:srgbClr val="FFFFFF"/>
                </a:highlight>
              </a:rPr>
              <a:t>RF = 1.1 </a:t>
            </a:r>
            <a:endParaRPr sz="2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Calculations</a:t>
            </a:r>
            <a:endParaRPr/>
          </a:p>
        </p:txBody>
      </p:sp>
      <p:graphicFrame>
        <p:nvGraphicFramePr>
          <p:cNvPr id="480" name="Google Shape;480;p69"/>
          <p:cNvGraphicFramePr/>
          <p:nvPr/>
        </p:nvGraphicFramePr>
        <p:xfrm>
          <a:off x="1208875" y="157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{F80FFA91-F709-4964-AB01-85D58EA2A027}</a:tableStyleId>
              </a:tblPr>
              <a:tblGrid>
                <a:gridCol w="3020225"/>
                <a:gridCol w="366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Weight (W)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17.66 N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Rolling Resistance (RR)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W * Csf= 0.35 N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Grade Resistance (GR)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 N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Max Velocity (</a:t>
                      </a: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Vmax)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[(2*pi*N)/60]*r = 0.48 m/s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7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Force required for </a:t>
                      </a: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acceleration</a:t>
                      </a: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 (</a:t>
                      </a: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Fa)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(W * Vmax)/(9.81*tacc) = 0.014 N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Total Tractive Effort (</a:t>
                      </a: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TTE)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RR+GR+Fa = 0.37 N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Wheel Torque (</a:t>
                      </a: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Tw)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TTE * r * RF = 0.011 Nm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calculation - reality check</a:t>
            </a:r>
            <a:endParaRPr/>
          </a:p>
        </p:txBody>
      </p:sp>
      <p:graphicFrame>
        <p:nvGraphicFramePr>
          <p:cNvPr id="486" name="Google Shape;486;p70"/>
          <p:cNvGraphicFramePr/>
          <p:nvPr/>
        </p:nvGraphicFramePr>
        <p:xfrm>
          <a:off x="893400" y="186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{F80FFA91-F709-4964-AB01-85D58EA2A027}</a:tableStyleId>
              </a:tblPr>
              <a:tblGrid>
                <a:gridCol w="794100"/>
                <a:gridCol w="3821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Tw</a:t>
                      </a:r>
                      <a:endParaRPr sz="1500">
                        <a:highlight>
                          <a:srgbClr val="FFFFFF"/>
                        </a:highlight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 0.011 Nm</a:t>
                      </a:r>
                      <a:endParaRPr sz="15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µs</a:t>
                      </a:r>
                      <a:endParaRPr sz="15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0.05</a:t>
                      </a:r>
                      <a:endParaRPr sz="15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Ww </a:t>
                      </a:r>
                      <a:endParaRPr sz="15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W/no. of sprockets = 8.83 N</a:t>
                      </a:r>
                      <a:endParaRPr sz="15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MTT</a:t>
                      </a:r>
                      <a:endParaRPr sz="15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Ww * µs * W = 0.012 Nm</a:t>
                      </a:r>
                      <a:endParaRPr sz="15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Motor Torque</a:t>
                      </a:r>
                      <a:endParaRPr sz="15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0.23 Nm</a:t>
                      </a:r>
                      <a:endParaRPr sz="15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7" name="Google Shape;487;p70"/>
          <p:cNvSpPr txBox="1"/>
          <p:nvPr/>
        </p:nvSpPr>
        <p:spPr>
          <a:xfrm>
            <a:off x="5926850" y="1832750"/>
            <a:ext cx="22245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niglet"/>
              <a:buChar char="-"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MTT &gt; Tw</a:t>
            </a:r>
            <a:endParaRPr sz="30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niglet"/>
              <a:buChar char="-"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Motor torque &gt; Tw</a:t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A7EB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1"/>
          <p:cNvSpPr txBox="1"/>
          <p:nvPr>
            <p:ph type="ctrTitle"/>
          </p:nvPr>
        </p:nvSpPr>
        <p:spPr>
          <a:xfrm>
            <a:off x="4101125" y="18881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Reflection</a:t>
            </a:r>
            <a:endParaRPr sz="6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 rot="147">
            <a:off x="772861" y="728110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Main Purpose of our Design</a:t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618250" y="148399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E293C"/>
              </a:buClr>
              <a:buSzPts val="2400"/>
              <a:buChar char="×"/>
            </a:pPr>
            <a:r>
              <a:rPr lang="en" sz="2400">
                <a:solidFill>
                  <a:srgbClr val="0E293C"/>
                </a:solidFill>
              </a:rPr>
              <a:t>Effectively </a:t>
            </a:r>
            <a:r>
              <a:rPr lang="en" sz="2400">
                <a:solidFill>
                  <a:srgbClr val="0E293C"/>
                </a:solidFill>
              </a:rPr>
              <a:t>prevent accidents</a:t>
            </a:r>
            <a:br>
              <a:rPr lang="en" sz="2400">
                <a:solidFill>
                  <a:srgbClr val="0E293C"/>
                </a:solidFill>
              </a:rPr>
            </a:br>
            <a:endParaRPr sz="2400">
              <a:solidFill>
                <a:srgbClr val="0E293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E293C"/>
              </a:buClr>
              <a:buSzPts val="2400"/>
              <a:buChar char="×"/>
            </a:pPr>
            <a:r>
              <a:rPr lang="en" sz="2400">
                <a:solidFill>
                  <a:srgbClr val="0E293C"/>
                </a:solidFill>
              </a:rPr>
              <a:t>Collects accurate data</a:t>
            </a:r>
            <a:br>
              <a:rPr lang="en" sz="2400">
                <a:solidFill>
                  <a:srgbClr val="0E293C"/>
                </a:solidFill>
              </a:rPr>
            </a:br>
            <a:endParaRPr sz="2400">
              <a:solidFill>
                <a:srgbClr val="0E293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E293C"/>
              </a:buClr>
              <a:buSzPts val="2400"/>
              <a:buChar char="×"/>
            </a:pPr>
            <a:r>
              <a:rPr lang="en" sz="2400">
                <a:solidFill>
                  <a:srgbClr val="0E293C"/>
                </a:solidFill>
              </a:rPr>
              <a:t>Ensure safety of </a:t>
            </a:r>
            <a:r>
              <a:rPr lang="en" sz="2400">
                <a:solidFill>
                  <a:srgbClr val="0E293C"/>
                </a:solidFill>
              </a:rPr>
              <a:t>pedestrians</a:t>
            </a:r>
            <a:br>
              <a:rPr lang="en" sz="2400">
                <a:solidFill>
                  <a:srgbClr val="0E293C"/>
                </a:solidFill>
              </a:rPr>
            </a:br>
            <a:endParaRPr sz="2400">
              <a:solidFill>
                <a:srgbClr val="0E293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E293C"/>
              </a:buClr>
              <a:buSzPts val="2400"/>
              <a:buChar char="×"/>
            </a:pPr>
            <a:r>
              <a:rPr lang="en" sz="2400">
                <a:solidFill>
                  <a:srgbClr val="0E293C"/>
                </a:solidFill>
              </a:rPr>
              <a:t>Maps high risk areas </a:t>
            </a:r>
            <a:endParaRPr sz="2400">
              <a:solidFill>
                <a:srgbClr val="0E293C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525" y="2717025"/>
            <a:ext cx="2426475" cy="24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2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Reflection: Allen</a:t>
            </a:r>
            <a:endParaRPr/>
          </a:p>
        </p:txBody>
      </p:sp>
      <p:sp>
        <p:nvSpPr>
          <p:cNvPr id="498" name="Google Shape;498;p72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Design for manufacturing and assembly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Tolerance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Prototyping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Mechanical and power calculations</a:t>
            </a:r>
            <a:br>
              <a:rPr lang="en" sz="2500"/>
            </a:br>
            <a:br>
              <a:rPr lang="en" sz="2500"/>
            </a:br>
            <a:endParaRPr sz="25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3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Reflection: sean</a:t>
            </a:r>
            <a:endParaRPr/>
          </a:p>
        </p:txBody>
      </p:sp>
      <p:sp>
        <p:nvSpPr>
          <p:cNvPr id="504" name="Google Shape;504;p73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Always do your work early 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Communication is important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Be careful handling circuits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Learnt about the ESP32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×"/>
            </a:pPr>
            <a:r>
              <a:rPr lang="en" sz="2000"/>
              <a:t>Documentation</a:t>
            </a: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Reflection: wen da</a:t>
            </a:r>
            <a:endParaRPr/>
          </a:p>
        </p:txBody>
      </p:sp>
      <p:sp>
        <p:nvSpPr>
          <p:cNvPr id="510" name="Google Shape;510;p74"/>
          <p:cNvSpPr txBox="1"/>
          <p:nvPr>
            <p:ph idx="1" type="body"/>
          </p:nvPr>
        </p:nvSpPr>
        <p:spPr>
          <a:xfrm>
            <a:off x="1074275" y="1454117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Micropython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Troubleshooting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Being careful about spelling and capitalization</a:t>
            </a:r>
            <a:br>
              <a:rPr lang="en" sz="1300"/>
            </a:br>
            <a:r>
              <a:rPr lang="en" sz="1300"/>
              <a:t>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ESP32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Connect to wifi/use as server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Theory VS Practical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Works in theory but fails when in action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Check cables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Git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Learned how to update using Git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Importance of keeping writing journal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×"/>
            </a:pPr>
            <a:r>
              <a:rPr lang="en" sz="1300"/>
              <a:t>Reflashing ESP32, able to refer</a:t>
            </a:r>
            <a:endParaRPr sz="13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type="title"/>
          </p:nvPr>
        </p:nvSpPr>
        <p:spPr>
          <a:xfrm rot="147">
            <a:off x="976261" y="8768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REFLECTION: Jayvien</a:t>
            </a:r>
            <a:endParaRPr/>
          </a:p>
        </p:txBody>
      </p:sp>
      <p:sp>
        <p:nvSpPr>
          <p:cNvPr id="516" name="Google Shape;516;p75"/>
          <p:cNvSpPr txBox="1"/>
          <p:nvPr>
            <p:ph idx="1" type="body"/>
          </p:nvPr>
        </p:nvSpPr>
        <p:spPr>
          <a:xfrm>
            <a:off x="828975" y="143439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Always keep a backup of videos/pictures to google drive 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Must check the oled library if switching the esp32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×"/>
            </a:pPr>
            <a:r>
              <a:rPr lang="en" sz="2500"/>
              <a:t>Should always put comments while coding</a:t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6"/>
          <p:cNvSpPr txBox="1"/>
          <p:nvPr>
            <p:ph idx="1" type="subTitle"/>
          </p:nvPr>
        </p:nvSpPr>
        <p:spPr>
          <a:xfrm>
            <a:off x="48520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93C"/>
                </a:solidFill>
              </a:rPr>
              <a:t>QR CODE FOR OUR BLOG</a:t>
            </a:r>
            <a:endParaRPr>
              <a:solidFill>
                <a:srgbClr val="0E293C"/>
              </a:solidFill>
            </a:endParaRPr>
          </a:p>
        </p:txBody>
      </p:sp>
      <p:pic>
        <p:nvPicPr>
          <p:cNvPr id="522" name="Google Shape;52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500" y="79260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6"/>
          <p:cNvSpPr txBox="1"/>
          <p:nvPr>
            <p:ph idx="1" type="subTitle"/>
          </p:nvPr>
        </p:nvSpPr>
        <p:spPr>
          <a:xfrm>
            <a:off x="485200" y="4523800"/>
            <a:ext cx="85206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E293C"/>
                </a:solidFill>
              </a:rPr>
              <a:t>SCAN ME :D</a:t>
            </a:r>
            <a:endParaRPr b="1">
              <a:solidFill>
                <a:srgbClr val="0E293C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7"/>
          <p:cNvSpPr txBox="1"/>
          <p:nvPr>
            <p:ph idx="4294967295" type="ctrTitle"/>
          </p:nvPr>
        </p:nvSpPr>
        <p:spPr>
          <a:xfrm>
            <a:off x="2894375" y="2043825"/>
            <a:ext cx="4271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 you</a:t>
            </a:r>
            <a:endParaRPr sz="7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6DAEC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ctrTitle"/>
          </p:nvPr>
        </p:nvSpPr>
        <p:spPr>
          <a:xfrm>
            <a:off x="4101125" y="20405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Code</a:t>
            </a:r>
            <a:endParaRPr sz="10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A7EB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544375" y="1508775"/>
            <a:ext cx="77922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293C"/>
              </a:buClr>
              <a:buSzPts val="1800"/>
              <a:buChar char="-"/>
            </a:pPr>
            <a:r>
              <a:rPr lang="en" sz="1800">
                <a:solidFill>
                  <a:srgbClr val="0E293C"/>
                </a:solidFill>
              </a:rPr>
              <a:t>HTML to </a:t>
            </a:r>
            <a:r>
              <a:rPr b="1" lang="en" sz="1800" u="sng">
                <a:solidFill>
                  <a:srgbClr val="0E293C"/>
                </a:solidFill>
                <a:latin typeface="Arial"/>
                <a:ea typeface="Arial"/>
                <a:cs typeface="Arial"/>
                <a:sym typeface="Arial"/>
              </a:rPr>
              <a:t>control movement</a:t>
            </a:r>
            <a:r>
              <a:rPr lang="en" sz="1800">
                <a:solidFill>
                  <a:srgbClr val="0E293C"/>
                </a:solidFill>
              </a:rPr>
              <a:t> &amp; display the </a:t>
            </a:r>
            <a:r>
              <a:rPr b="1" lang="en" sz="1800" u="sng">
                <a:solidFill>
                  <a:srgbClr val="0E293C"/>
                </a:solidFill>
                <a:latin typeface="Arial"/>
                <a:ea typeface="Arial"/>
                <a:cs typeface="Arial"/>
                <a:sym typeface="Arial"/>
              </a:rPr>
              <a:t>depth of the different Mediums</a:t>
            </a:r>
            <a:r>
              <a:rPr lang="en" sz="1800">
                <a:solidFill>
                  <a:srgbClr val="0E293C"/>
                </a:solidFill>
              </a:rPr>
              <a:t> (Air, Wood, Ice)</a:t>
            </a:r>
            <a:br>
              <a:rPr lang="en" sz="1800">
                <a:solidFill>
                  <a:srgbClr val="0E293C"/>
                </a:solidFill>
              </a:rPr>
            </a:br>
            <a:endParaRPr sz="1800">
              <a:solidFill>
                <a:srgbClr val="0E293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293C"/>
              </a:buClr>
              <a:buSzPts val="1800"/>
              <a:buChar char="-"/>
            </a:pPr>
            <a:r>
              <a:rPr lang="en" sz="1800">
                <a:solidFill>
                  <a:srgbClr val="0E293C"/>
                </a:solidFill>
              </a:rPr>
              <a:t>OLED displays: Battery life, Sensor value &amp; status</a:t>
            </a:r>
            <a:br>
              <a:rPr lang="en" sz="1800">
                <a:solidFill>
                  <a:srgbClr val="0E293C"/>
                </a:solidFill>
              </a:rPr>
            </a:br>
            <a:endParaRPr sz="1800">
              <a:solidFill>
                <a:srgbClr val="0E293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293C"/>
              </a:buClr>
              <a:buSzPts val="1800"/>
              <a:buChar char="-"/>
            </a:pPr>
            <a:r>
              <a:rPr lang="en" sz="1800">
                <a:solidFill>
                  <a:srgbClr val="0E293C"/>
                </a:solidFill>
              </a:rPr>
              <a:t>Ultrasonic Transducer (UT) to</a:t>
            </a:r>
            <a:r>
              <a:rPr b="1" lang="en" sz="1800">
                <a:solidFill>
                  <a:srgbClr val="0E2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 u="sng">
                <a:solidFill>
                  <a:srgbClr val="0E293C"/>
                </a:solidFill>
                <a:latin typeface="Arial"/>
                <a:ea typeface="Arial"/>
                <a:cs typeface="Arial"/>
                <a:sym typeface="Arial"/>
              </a:rPr>
              <a:t>measure</a:t>
            </a:r>
            <a:r>
              <a:rPr lang="en" sz="1800">
                <a:solidFill>
                  <a:srgbClr val="0E293C"/>
                </a:solidFill>
              </a:rPr>
              <a:t> the depth of the ice</a:t>
            </a:r>
            <a:br>
              <a:rPr lang="en" sz="1800">
                <a:solidFill>
                  <a:srgbClr val="0E293C"/>
                </a:solidFill>
              </a:rPr>
            </a:br>
            <a:endParaRPr sz="1800">
              <a:solidFill>
                <a:srgbClr val="0E293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293C"/>
              </a:buClr>
              <a:buSzPts val="1800"/>
              <a:buChar char="-"/>
            </a:pPr>
            <a:r>
              <a:rPr lang="en" sz="1800">
                <a:solidFill>
                  <a:srgbClr val="0E293C"/>
                </a:solidFill>
              </a:rPr>
              <a:t>Servo motor </a:t>
            </a:r>
            <a:r>
              <a:rPr b="1" lang="en" sz="1800" u="sng">
                <a:solidFill>
                  <a:srgbClr val="0E293C"/>
                </a:solidFill>
                <a:latin typeface="Arial"/>
                <a:ea typeface="Arial"/>
                <a:cs typeface="Arial"/>
                <a:sym typeface="Arial"/>
              </a:rPr>
              <a:t>raises</a:t>
            </a:r>
            <a:r>
              <a:rPr lang="en" sz="1800" u="sng">
                <a:solidFill>
                  <a:srgbClr val="0E293C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800" u="sng">
                <a:solidFill>
                  <a:srgbClr val="0E293C"/>
                </a:solidFill>
                <a:latin typeface="Arial"/>
                <a:ea typeface="Arial"/>
                <a:cs typeface="Arial"/>
                <a:sym typeface="Arial"/>
              </a:rPr>
              <a:t>lowers</a:t>
            </a:r>
            <a:r>
              <a:rPr lang="en" sz="1800" u="sng">
                <a:solidFill>
                  <a:srgbClr val="0E293C"/>
                </a:solidFill>
              </a:rPr>
              <a:t> UT</a:t>
            </a:r>
            <a:endParaRPr b="1" sz="1800" u="sng">
              <a:solidFill>
                <a:srgbClr val="0E29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93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93C"/>
              </a:solidFill>
            </a:endParaRPr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 rot="147">
            <a:off x="801586" y="74843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Coding Areas</a:t>
            </a:r>
            <a:endParaRPr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 rot="147">
            <a:off x="716561" y="599685"/>
            <a:ext cx="70299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Control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1433100" y="115259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from machine import Pin, PWM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import time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import esp32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Motor1a = Pin(0, Pin.OUT)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Motor1b = Pin(16, Pin.OUT)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Motor2a = Pin(5, Pin.OUT)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Motor2b = Pin(19, Pin.OUT)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eA = Pin(21, Pin.OUT)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eB = Pin(15, Pin.OUT)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def Forward():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Motor1a.value(1)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Motor1b.value(0)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Motor2a.value(1)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Motor2b.value(0)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eA.value(1)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eB.value(1)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4" name="Google Shape;134;p21"/>
          <p:cNvSpPr txBox="1"/>
          <p:nvPr/>
        </p:nvSpPr>
        <p:spPr>
          <a:xfrm>
            <a:off x="4238775" y="1152600"/>
            <a:ext cx="40032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def Backward():</a:t>
            </a:r>
            <a:endParaRPr b="1" sz="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Motor1a.value(0)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Motor1b.value(1) 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Motor2a.value(0)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Motor2b.value(1)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eA.value(1)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eB.value(1)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def Left():</a:t>
            </a:r>
            <a:endParaRPr b="1" sz="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Motor1a.value(0)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Motor1b.value(0)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Motor2a.value(1)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Motor2b.value(0)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eA.value(1)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eB.value(1)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